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7" r:id="rId3"/>
  </p:sldIdLst>
  <p:sldSz cx="7561263" cy="10693400"/>
  <p:notesSz cx="6797675" cy="9928225"/>
  <p:defaultTextStyle>
    <a:defPPr>
      <a:defRPr lang="de-CH"/>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3368">
          <p15:clr>
            <a:srgbClr val="A4A3A4"/>
          </p15:clr>
        </p15:guide>
        <p15:guide id="2" pos="238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EE0"/>
    <a:srgbClr val="3399FF"/>
    <a:srgbClr val="0099FF"/>
    <a:srgbClr val="0066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07" autoAdjust="0"/>
  </p:normalViewPr>
  <p:slideViewPr>
    <p:cSldViewPr>
      <p:cViewPr>
        <p:scale>
          <a:sx n="214" d="100"/>
          <a:sy n="214" d="100"/>
        </p:scale>
        <p:origin x="-372" y="-1284"/>
      </p:cViewPr>
      <p:guideLst>
        <p:guide orient="horz" pos="3368"/>
        <p:guide pos="2382"/>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 y="0"/>
            <a:ext cx="2946135" cy="496332"/>
          </a:xfrm>
          <a:prstGeom prst="rect">
            <a:avLst/>
          </a:prstGeom>
          <a:noFill/>
          <a:ln w="9525">
            <a:noFill/>
            <a:miter lim="800000"/>
            <a:headEnd/>
            <a:tailEnd/>
          </a:ln>
          <a:effectLst/>
        </p:spPr>
        <p:txBody>
          <a:bodyPr vert="horz" wrap="square" lIns="91286" tIns="45643" rIns="91286" bIns="45643" numCol="1" anchor="t" anchorCtr="0" compatLnSpc="1">
            <a:prstTxWarp prst="textNoShape">
              <a:avLst/>
            </a:prstTxWarp>
          </a:bodyPr>
          <a:lstStyle>
            <a:lvl1pPr>
              <a:defRPr sz="1200">
                <a:cs typeface="+mn-cs"/>
              </a:defRPr>
            </a:lvl1pPr>
          </a:lstStyle>
          <a:p>
            <a:pPr>
              <a:defRPr/>
            </a:pPr>
            <a:endParaRPr lang="de-CH"/>
          </a:p>
        </p:txBody>
      </p:sp>
      <p:sp>
        <p:nvSpPr>
          <p:cNvPr id="3075" name="Rectangle 3"/>
          <p:cNvSpPr>
            <a:spLocks noGrp="1" noChangeArrowheads="1"/>
          </p:cNvSpPr>
          <p:nvPr>
            <p:ph type="dt" idx="1"/>
          </p:nvPr>
        </p:nvSpPr>
        <p:spPr bwMode="auto">
          <a:xfrm>
            <a:off x="3849956" y="0"/>
            <a:ext cx="2946135" cy="496332"/>
          </a:xfrm>
          <a:prstGeom prst="rect">
            <a:avLst/>
          </a:prstGeom>
          <a:noFill/>
          <a:ln w="9525">
            <a:noFill/>
            <a:miter lim="800000"/>
            <a:headEnd/>
            <a:tailEnd/>
          </a:ln>
          <a:effectLst/>
        </p:spPr>
        <p:txBody>
          <a:bodyPr vert="horz" wrap="square" lIns="91286" tIns="45643" rIns="91286" bIns="45643" numCol="1" anchor="t" anchorCtr="0" compatLnSpc="1">
            <a:prstTxWarp prst="textNoShape">
              <a:avLst/>
            </a:prstTxWarp>
          </a:bodyPr>
          <a:lstStyle>
            <a:lvl1pPr algn="r">
              <a:defRPr sz="1200">
                <a:cs typeface="+mn-cs"/>
              </a:defRPr>
            </a:lvl1pPr>
          </a:lstStyle>
          <a:p>
            <a:pPr>
              <a:defRPr/>
            </a:pPr>
            <a:endParaRPr lang="de-CH"/>
          </a:p>
        </p:txBody>
      </p:sp>
      <p:sp>
        <p:nvSpPr>
          <p:cNvPr id="4100" name="Rectangle 4"/>
          <p:cNvSpPr>
            <a:spLocks noGrp="1" noRot="1" noChangeAspect="1" noChangeArrowheads="1" noTextEdit="1"/>
          </p:cNvSpPr>
          <p:nvPr>
            <p:ph type="sldImg" idx="2"/>
          </p:nvPr>
        </p:nvSpPr>
        <p:spPr bwMode="auto">
          <a:xfrm>
            <a:off x="2082800" y="744538"/>
            <a:ext cx="2633663" cy="3722687"/>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0246" y="4715948"/>
            <a:ext cx="5437188" cy="4466988"/>
          </a:xfrm>
          <a:prstGeom prst="rect">
            <a:avLst/>
          </a:prstGeom>
          <a:noFill/>
          <a:ln w="9525">
            <a:noFill/>
            <a:miter lim="800000"/>
            <a:headEnd/>
            <a:tailEnd/>
          </a:ln>
          <a:effectLst/>
        </p:spPr>
        <p:txBody>
          <a:bodyPr vert="horz" wrap="square" lIns="91286" tIns="45643" rIns="91286" bIns="45643" numCol="1" anchor="t" anchorCtr="0" compatLnSpc="1">
            <a:prstTxWarp prst="textNoShape">
              <a:avLst/>
            </a:prstTxWarp>
          </a:bodyPr>
          <a:lstStyle/>
          <a:p>
            <a:pPr lvl="0"/>
            <a:r>
              <a:rPr lang="de-CH" noProof="0"/>
              <a:t>Textmasterformate durch Klicken bearbeiten</a:t>
            </a:r>
          </a:p>
          <a:p>
            <a:pPr lvl="1"/>
            <a:r>
              <a:rPr lang="de-CH" noProof="0"/>
              <a:t>Zweite Ebene</a:t>
            </a:r>
          </a:p>
          <a:p>
            <a:pPr lvl="2"/>
            <a:r>
              <a:rPr lang="de-CH" noProof="0"/>
              <a:t>Dritte Ebene</a:t>
            </a:r>
          </a:p>
          <a:p>
            <a:pPr lvl="3"/>
            <a:r>
              <a:rPr lang="de-CH" noProof="0"/>
              <a:t>Vierte Ebene</a:t>
            </a:r>
          </a:p>
          <a:p>
            <a:pPr lvl="4"/>
            <a:r>
              <a:rPr lang="de-CH" noProof="0"/>
              <a:t>Fünfte Ebene</a:t>
            </a:r>
          </a:p>
        </p:txBody>
      </p:sp>
      <p:sp>
        <p:nvSpPr>
          <p:cNvPr id="3078" name="Rectangle 6"/>
          <p:cNvSpPr>
            <a:spLocks noGrp="1" noChangeArrowheads="1"/>
          </p:cNvSpPr>
          <p:nvPr>
            <p:ph type="ftr" sz="quarter" idx="4"/>
          </p:nvPr>
        </p:nvSpPr>
        <p:spPr bwMode="auto">
          <a:xfrm>
            <a:off x="1" y="9430309"/>
            <a:ext cx="2946135" cy="496331"/>
          </a:xfrm>
          <a:prstGeom prst="rect">
            <a:avLst/>
          </a:prstGeom>
          <a:noFill/>
          <a:ln w="9525">
            <a:noFill/>
            <a:miter lim="800000"/>
            <a:headEnd/>
            <a:tailEnd/>
          </a:ln>
          <a:effectLst/>
        </p:spPr>
        <p:txBody>
          <a:bodyPr vert="horz" wrap="square" lIns="91286" tIns="45643" rIns="91286" bIns="45643" numCol="1" anchor="b" anchorCtr="0" compatLnSpc="1">
            <a:prstTxWarp prst="textNoShape">
              <a:avLst/>
            </a:prstTxWarp>
          </a:bodyPr>
          <a:lstStyle>
            <a:lvl1pPr>
              <a:defRPr sz="1200">
                <a:cs typeface="+mn-cs"/>
              </a:defRPr>
            </a:lvl1pPr>
          </a:lstStyle>
          <a:p>
            <a:pPr>
              <a:defRPr/>
            </a:pPr>
            <a:endParaRPr lang="de-CH"/>
          </a:p>
        </p:txBody>
      </p:sp>
      <p:sp>
        <p:nvSpPr>
          <p:cNvPr id="3079" name="Rectangle 7"/>
          <p:cNvSpPr>
            <a:spLocks noGrp="1" noChangeArrowheads="1"/>
          </p:cNvSpPr>
          <p:nvPr>
            <p:ph type="sldNum" sz="quarter" idx="5"/>
          </p:nvPr>
        </p:nvSpPr>
        <p:spPr bwMode="auto">
          <a:xfrm>
            <a:off x="3849956" y="9430309"/>
            <a:ext cx="2946135" cy="496331"/>
          </a:xfrm>
          <a:prstGeom prst="rect">
            <a:avLst/>
          </a:prstGeom>
          <a:noFill/>
          <a:ln w="9525">
            <a:noFill/>
            <a:miter lim="800000"/>
            <a:headEnd/>
            <a:tailEnd/>
          </a:ln>
          <a:effectLst/>
        </p:spPr>
        <p:txBody>
          <a:bodyPr vert="horz" wrap="square" lIns="91286" tIns="45643" rIns="91286" bIns="45643" numCol="1" anchor="b" anchorCtr="0" compatLnSpc="1">
            <a:prstTxWarp prst="textNoShape">
              <a:avLst/>
            </a:prstTxWarp>
          </a:bodyPr>
          <a:lstStyle>
            <a:lvl1pPr algn="r">
              <a:defRPr sz="1200">
                <a:cs typeface="+mn-cs"/>
              </a:defRPr>
            </a:lvl1pPr>
          </a:lstStyle>
          <a:p>
            <a:pPr>
              <a:defRPr/>
            </a:pPr>
            <a:fld id="{B48DC2EA-DEC9-4CDE-9B92-13BCB86ED9CD}" type="slidenum">
              <a:rPr lang="de-CH"/>
              <a:pPr>
                <a:defRPr/>
              </a:pPr>
              <a:t>‹Nr.›</a:t>
            </a:fld>
            <a:endParaRPr lang="de-CH"/>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hyperlink" Target="http://www.zh.ch/strassenbaustellen" TargetMode="Externa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4"/>
          <p:cNvSpPr txBox="1">
            <a:spLocks noChangeArrowheads="1"/>
          </p:cNvSpPr>
          <p:nvPr userDrawn="1"/>
        </p:nvSpPr>
        <p:spPr bwMode="auto">
          <a:xfrm>
            <a:off x="1657920" y="320998"/>
            <a:ext cx="4498975" cy="1800200"/>
          </a:xfrm>
          <a:prstGeom prst="rect">
            <a:avLst/>
          </a:prstGeom>
          <a:noFill/>
          <a:ln>
            <a:miter lim="800000"/>
            <a:headEnd/>
            <a:tailEnd/>
          </a:ln>
        </p:spPr>
        <p:txBody>
          <a:bodyPr lIns="0" tIns="0" rIns="0" bIns="0"/>
          <a:lstStyle/>
          <a:p>
            <a:pPr marL="0" marR="0" lvl="0" indent="0" algn="l" defTabSz="914400" rtl="0" eaLnBrk="1" fontAlgn="base" latinLnBrk="0" hangingPunct="1">
              <a:lnSpc>
                <a:spcPts val="1000"/>
              </a:lnSpc>
              <a:spcBef>
                <a:spcPct val="0"/>
              </a:spcBef>
              <a:spcAft>
                <a:spcPct val="0"/>
              </a:spcAft>
              <a:buClrTx/>
              <a:buSzTx/>
              <a:buFontTx/>
              <a:buNone/>
              <a:tabLst/>
              <a:defRPr/>
            </a:pPr>
            <a:r>
              <a:rPr kumimoji="0" lang="de-CH" sz="800" b="0" i="0" u="none" strike="noStrike" kern="0" cap="none" spc="0" normalizeH="0" baseline="0" noProof="0" dirty="0">
                <a:ln>
                  <a:noFill/>
                </a:ln>
                <a:solidFill>
                  <a:srgbClr val="009EE0"/>
                </a:solidFill>
                <a:effectLst/>
                <a:uLnTx/>
                <a:uFillTx/>
                <a:latin typeface="+mj-lt"/>
                <a:ea typeface="+mj-ea"/>
                <a:cs typeface="+mj-cs"/>
              </a:rPr>
              <a:t>Kanton Zürich</a:t>
            </a:r>
            <a:br>
              <a:rPr kumimoji="0" lang="de-CH" sz="800" b="0" i="0" u="none" strike="noStrike" kern="0" cap="none" spc="0" normalizeH="0" baseline="0" noProof="0" dirty="0">
                <a:ln>
                  <a:noFill/>
                </a:ln>
                <a:solidFill>
                  <a:srgbClr val="009EE0"/>
                </a:solidFill>
                <a:effectLst/>
                <a:uLnTx/>
                <a:uFillTx/>
                <a:latin typeface="+mj-lt"/>
                <a:ea typeface="+mj-ea"/>
                <a:cs typeface="+mj-cs"/>
              </a:rPr>
            </a:br>
            <a:r>
              <a:rPr kumimoji="0" lang="de-CH" sz="800" b="0" i="0" u="none" strike="noStrike" kern="0" cap="none" spc="0" normalizeH="0" baseline="0" noProof="0" dirty="0">
                <a:ln>
                  <a:noFill/>
                </a:ln>
                <a:solidFill>
                  <a:srgbClr val="009EE0"/>
                </a:solidFill>
                <a:effectLst/>
                <a:uLnTx/>
                <a:uFillTx/>
                <a:latin typeface="+mj-lt"/>
                <a:ea typeface="+mj-ea"/>
                <a:cs typeface="+mj-cs"/>
              </a:rPr>
              <a:t>Baudirektion</a:t>
            </a:r>
            <a:br>
              <a:rPr kumimoji="0" lang="de-CH" sz="800" b="0" i="0" u="none" strike="noStrike" kern="0" cap="none" spc="0" normalizeH="0" baseline="0" noProof="0" dirty="0">
                <a:ln>
                  <a:noFill/>
                </a:ln>
                <a:solidFill>
                  <a:srgbClr val="009EE0"/>
                </a:solidFill>
                <a:effectLst/>
                <a:uLnTx/>
                <a:uFillTx/>
                <a:latin typeface="+mj-lt"/>
                <a:ea typeface="+mj-ea"/>
                <a:cs typeface="+mj-cs"/>
              </a:rPr>
            </a:br>
            <a:r>
              <a:rPr kumimoji="0" lang="de-CH" sz="800" b="0" i="0" u="none" strike="noStrike" kern="0" cap="none" spc="0" normalizeH="0" baseline="0" noProof="0" dirty="0">
                <a:ln>
                  <a:noFill/>
                </a:ln>
                <a:solidFill>
                  <a:srgbClr val="009EE0"/>
                </a:solidFill>
                <a:effectLst/>
                <a:uLnTx/>
                <a:uFillTx/>
                <a:latin typeface="+mj-lt"/>
                <a:ea typeface="+mj-ea"/>
                <a:cs typeface="+mj-cs"/>
              </a:rPr>
              <a:t>Tiefbauamt</a:t>
            </a:r>
            <a:br>
              <a:rPr kumimoji="0" lang="de-CH" sz="800" b="0" i="0" u="none" strike="noStrike" kern="0" cap="none" spc="0" normalizeH="0" baseline="0" noProof="0" dirty="0">
                <a:ln>
                  <a:noFill/>
                </a:ln>
                <a:solidFill>
                  <a:srgbClr val="009EE0"/>
                </a:solidFill>
                <a:effectLst/>
                <a:uLnTx/>
                <a:uFillTx/>
                <a:latin typeface="+mj-lt"/>
                <a:ea typeface="+mj-ea"/>
                <a:cs typeface="+mj-cs"/>
              </a:rPr>
            </a:br>
            <a:endParaRPr kumimoji="0" lang="de-CH" sz="800" b="0" i="0" u="none" strike="noStrike" kern="0" cap="none" spc="0" normalizeH="0" baseline="0" noProof="0" dirty="0">
              <a:ln>
                <a:noFill/>
              </a:ln>
              <a:solidFill>
                <a:srgbClr val="009EE0"/>
              </a:solidFill>
              <a:effectLst/>
              <a:uLnTx/>
              <a:uFillTx/>
              <a:latin typeface="+mj-lt"/>
              <a:ea typeface="+mj-ea"/>
              <a:cs typeface="+mj-cs"/>
            </a:endParaRPr>
          </a:p>
        </p:txBody>
      </p:sp>
      <p:pic>
        <p:nvPicPr>
          <p:cNvPr id="8" name="Grafik 7" descr="Löwe und Wappen.jpg"/>
          <p:cNvPicPr>
            <a:picLocks noChangeAspect="1"/>
          </p:cNvPicPr>
          <p:nvPr userDrawn="1"/>
        </p:nvPicPr>
        <p:blipFill>
          <a:blip r:embed="rId4" cstate="print"/>
          <a:stretch>
            <a:fillRect/>
          </a:stretch>
        </p:blipFill>
        <p:spPr>
          <a:xfrm>
            <a:off x="382523" y="292790"/>
            <a:ext cx="1137285" cy="1102995"/>
          </a:xfrm>
          <a:prstGeom prst="rect">
            <a:avLst/>
          </a:prstGeom>
        </p:spPr>
      </p:pic>
      <p:sp>
        <p:nvSpPr>
          <p:cNvPr id="9" name="Textfeld 8"/>
          <p:cNvSpPr txBox="1"/>
          <p:nvPr userDrawn="1"/>
        </p:nvSpPr>
        <p:spPr>
          <a:xfrm>
            <a:off x="252239" y="73762"/>
            <a:ext cx="1296144" cy="230832"/>
          </a:xfrm>
          <a:prstGeom prst="rect">
            <a:avLst/>
          </a:prstGeom>
          <a:solidFill>
            <a:schemeClr val="bg1"/>
          </a:solidFill>
        </p:spPr>
        <p:txBody>
          <a:bodyPr wrap="square" rtlCol="0">
            <a:spAutoFit/>
          </a:bodyPr>
          <a:lstStyle/>
          <a:p>
            <a:endParaRPr lang="de-CH" sz="900" dirty="0"/>
          </a:p>
        </p:txBody>
      </p:sp>
      <p:sp>
        <p:nvSpPr>
          <p:cNvPr id="10" name="Textfeld 9"/>
          <p:cNvSpPr txBox="1"/>
          <p:nvPr userDrawn="1"/>
        </p:nvSpPr>
        <p:spPr>
          <a:xfrm rot="5400000">
            <a:off x="-507290" y="529348"/>
            <a:ext cx="1428028" cy="369332"/>
          </a:xfrm>
          <a:prstGeom prst="rect">
            <a:avLst/>
          </a:prstGeom>
          <a:solidFill>
            <a:schemeClr val="bg1"/>
          </a:solidFill>
        </p:spPr>
        <p:txBody>
          <a:bodyPr wrap="square" rtlCol="0">
            <a:spAutoFit/>
          </a:bodyPr>
          <a:lstStyle/>
          <a:p>
            <a:endParaRPr lang="de-CH" dirty="0"/>
          </a:p>
        </p:txBody>
      </p:sp>
      <p:sp>
        <p:nvSpPr>
          <p:cNvPr id="6" name="Rectangle 11"/>
          <p:cNvSpPr>
            <a:spLocks noChangeArrowheads="1"/>
          </p:cNvSpPr>
          <p:nvPr userDrawn="1"/>
        </p:nvSpPr>
        <p:spPr bwMode="auto">
          <a:xfrm>
            <a:off x="1661804" y="10243244"/>
            <a:ext cx="7066309" cy="123175"/>
          </a:xfrm>
          <a:prstGeom prst="rect">
            <a:avLst/>
          </a:prstGeom>
          <a:noFill/>
          <a:ln w="9525">
            <a:noFill/>
            <a:miter lim="800000"/>
            <a:headEnd/>
            <a:tailEnd/>
          </a:ln>
          <a:effectLst/>
        </p:spPr>
        <p:txBody>
          <a:bodyPr wrap="square" lIns="0" tIns="0" rIns="0" bIns="0">
            <a:spAutoFit/>
          </a:bodyPr>
          <a:lstStyle/>
          <a:p>
            <a:pPr>
              <a:lnSpc>
                <a:spcPts val="1000"/>
              </a:lnSpc>
              <a:defRPr/>
            </a:pPr>
            <a:r>
              <a:rPr lang="de-CH" sz="800" b="1" kern="1200" baseline="0" dirty="0">
                <a:solidFill>
                  <a:srgbClr val="009EE0"/>
                </a:solidFill>
                <a:latin typeface="Arial Black" pitchFamily="34" charset="0"/>
                <a:ea typeface="+mn-ea"/>
                <a:cs typeface="Arial" charset="0"/>
              </a:rPr>
              <a:t>Eine Übersicht aller kantonalen Strassenbaustellen finden Sie unter </a:t>
            </a:r>
            <a:r>
              <a:rPr lang="de-CH" sz="800" b="1" kern="1200" baseline="0" dirty="0">
                <a:solidFill>
                  <a:srgbClr val="009EE0"/>
                </a:solidFill>
                <a:latin typeface="Arial Black" pitchFamily="34" charset="0"/>
                <a:ea typeface="+mn-ea"/>
                <a:cs typeface="Arial" charset="0"/>
                <a:hlinkClick r:id="rId5"/>
              </a:rPr>
              <a:t>www.zh.ch/strassenbaustellen</a:t>
            </a:r>
            <a:r>
              <a:rPr lang="de-CH" sz="800" b="0" kern="1200" baseline="0" dirty="0">
                <a:solidFill>
                  <a:srgbClr val="009EE0"/>
                </a:solidFill>
                <a:latin typeface="Arial Black" pitchFamily="34" charset="0"/>
                <a:ea typeface="+mn-ea"/>
                <a:cs typeface="+mn-cs"/>
              </a:rPr>
              <a:t> </a:t>
            </a:r>
            <a:endParaRPr lang="de-CH" sz="800" b="1" kern="1200" baseline="0" dirty="0">
              <a:solidFill>
                <a:srgbClr val="009EE0"/>
              </a:solidFill>
              <a:latin typeface="Arial Black" pitchFamily="34" charset="0"/>
              <a:ea typeface="+mn-ea"/>
              <a:cs typeface="Arial"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rtl="0" eaLnBrk="1" fontAlgn="base" hangingPunct="1">
        <a:spcBef>
          <a:spcPct val="0"/>
        </a:spcBef>
        <a:spcAft>
          <a:spcPct val="0"/>
        </a:spcAft>
        <a:defRPr sz="1400" b="1">
          <a:solidFill>
            <a:schemeClr val="tx2"/>
          </a:solidFill>
          <a:latin typeface="+mj-lt"/>
          <a:ea typeface="+mj-ea"/>
          <a:cs typeface="+mj-cs"/>
        </a:defRPr>
      </a:lvl1pPr>
      <a:lvl2pPr algn="l" rtl="0" eaLnBrk="1" fontAlgn="base" hangingPunct="1">
        <a:spcBef>
          <a:spcPct val="0"/>
        </a:spcBef>
        <a:spcAft>
          <a:spcPct val="0"/>
        </a:spcAft>
        <a:defRPr sz="1400" b="1">
          <a:solidFill>
            <a:schemeClr val="tx2"/>
          </a:solidFill>
          <a:latin typeface="Arial" charset="0"/>
        </a:defRPr>
      </a:lvl2pPr>
      <a:lvl3pPr algn="l" rtl="0" eaLnBrk="1" fontAlgn="base" hangingPunct="1">
        <a:spcBef>
          <a:spcPct val="0"/>
        </a:spcBef>
        <a:spcAft>
          <a:spcPct val="0"/>
        </a:spcAft>
        <a:defRPr sz="1400" b="1">
          <a:solidFill>
            <a:schemeClr val="tx2"/>
          </a:solidFill>
          <a:latin typeface="Arial" charset="0"/>
        </a:defRPr>
      </a:lvl3pPr>
      <a:lvl4pPr algn="l" rtl="0" eaLnBrk="1" fontAlgn="base" hangingPunct="1">
        <a:spcBef>
          <a:spcPct val="0"/>
        </a:spcBef>
        <a:spcAft>
          <a:spcPct val="0"/>
        </a:spcAft>
        <a:defRPr sz="1400" b="1">
          <a:solidFill>
            <a:schemeClr val="tx2"/>
          </a:solidFill>
          <a:latin typeface="Arial" charset="0"/>
        </a:defRPr>
      </a:lvl4pPr>
      <a:lvl5pPr algn="l" rtl="0" eaLnBrk="1" fontAlgn="base" hangingPunct="1">
        <a:spcBef>
          <a:spcPct val="0"/>
        </a:spcBef>
        <a:spcAft>
          <a:spcPct val="0"/>
        </a:spcAft>
        <a:defRPr sz="1400" b="1">
          <a:solidFill>
            <a:schemeClr val="tx2"/>
          </a:solidFill>
          <a:latin typeface="Arial" charset="0"/>
        </a:defRPr>
      </a:lvl5pPr>
      <a:lvl6pPr marL="457200" algn="l" rtl="0" eaLnBrk="1" fontAlgn="base" hangingPunct="1">
        <a:spcBef>
          <a:spcPct val="0"/>
        </a:spcBef>
        <a:spcAft>
          <a:spcPct val="0"/>
        </a:spcAft>
        <a:defRPr sz="1400" b="1">
          <a:solidFill>
            <a:schemeClr val="tx2"/>
          </a:solidFill>
          <a:latin typeface="Arial" charset="0"/>
        </a:defRPr>
      </a:lvl6pPr>
      <a:lvl7pPr marL="914400" algn="l" rtl="0" eaLnBrk="1" fontAlgn="base" hangingPunct="1">
        <a:spcBef>
          <a:spcPct val="0"/>
        </a:spcBef>
        <a:spcAft>
          <a:spcPct val="0"/>
        </a:spcAft>
        <a:defRPr sz="1400" b="1">
          <a:solidFill>
            <a:schemeClr val="tx2"/>
          </a:solidFill>
          <a:latin typeface="Arial" charset="0"/>
        </a:defRPr>
      </a:lvl7pPr>
      <a:lvl8pPr marL="1371600" algn="l" rtl="0" eaLnBrk="1" fontAlgn="base" hangingPunct="1">
        <a:spcBef>
          <a:spcPct val="0"/>
        </a:spcBef>
        <a:spcAft>
          <a:spcPct val="0"/>
        </a:spcAft>
        <a:defRPr sz="1400" b="1">
          <a:solidFill>
            <a:schemeClr val="tx2"/>
          </a:solidFill>
          <a:latin typeface="Arial" charset="0"/>
        </a:defRPr>
      </a:lvl8pPr>
      <a:lvl9pPr marL="1828800" algn="l" rtl="0" eaLnBrk="1" fontAlgn="base" hangingPunct="1">
        <a:spcBef>
          <a:spcPct val="0"/>
        </a:spcBef>
        <a:spcAft>
          <a:spcPct val="0"/>
        </a:spcAft>
        <a:defRPr sz="1400" b="1">
          <a:solidFill>
            <a:schemeClr val="tx2"/>
          </a:solidFill>
          <a:latin typeface="Arial" charset="0"/>
        </a:defRPr>
      </a:lvl9pPr>
    </p:titleStyle>
    <p:bodyStyle>
      <a:lvl1pPr marL="342900" indent="-342900" algn="l" rtl="0" eaLnBrk="1" fontAlgn="base" hangingPunct="1">
        <a:lnSpc>
          <a:spcPts val="1200"/>
        </a:lnSpc>
        <a:spcBef>
          <a:spcPct val="0"/>
        </a:spcBef>
        <a:spcAft>
          <a:spcPct val="0"/>
        </a:spcAft>
        <a:defRPr sz="900">
          <a:solidFill>
            <a:schemeClr val="tx1"/>
          </a:solidFill>
          <a:latin typeface="+mn-lt"/>
          <a:ea typeface="+mn-ea"/>
          <a:cs typeface="+mn-cs"/>
        </a:defRPr>
      </a:lvl1pPr>
      <a:lvl2pPr marL="742950" indent="-285750" algn="l" rtl="0" eaLnBrk="1" fontAlgn="base" hangingPunct="1">
        <a:spcBef>
          <a:spcPct val="20000"/>
        </a:spcBef>
        <a:spcAft>
          <a:spcPct val="0"/>
        </a:spcAft>
        <a:defRPr sz="900">
          <a:solidFill>
            <a:schemeClr val="tx1"/>
          </a:solidFill>
          <a:latin typeface="+mn-lt"/>
        </a:defRPr>
      </a:lvl2pPr>
      <a:lvl3pPr marL="1143000" indent="-228600" algn="l" rtl="0" eaLnBrk="1" fontAlgn="base" hangingPunct="1">
        <a:spcBef>
          <a:spcPct val="20000"/>
        </a:spcBef>
        <a:spcAft>
          <a:spcPct val="0"/>
        </a:spcAft>
        <a:defRPr sz="900">
          <a:solidFill>
            <a:schemeClr val="tx1"/>
          </a:solidFill>
          <a:latin typeface="+mn-lt"/>
        </a:defRPr>
      </a:lvl3pPr>
      <a:lvl4pPr marL="1600200" indent="-228600" algn="l" rtl="0" eaLnBrk="1" fontAlgn="base" hangingPunct="1">
        <a:spcBef>
          <a:spcPct val="20000"/>
        </a:spcBef>
        <a:spcAft>
          <a:spcPct val="0"/>
        </a:spcAft>
        <a:defRPr sz="900">
          <a:solidFill>
            <a:schemeClr val="tx1"/>
          </a:solidFill>
          <a:latin typeface="+mn-lt"/>
        </a:defRPr>
      </a:lvl4pPr>
      <a:lvl5pPr marL="2057400" indent="-228600" algn="l" rtl="0" eaLnBrk="1" fontAlgn="base" hangingPunct="1">
        <a:spcBef>
          <a:spcPct val="20000"/>
        </a:spcBef>
        <a:spcAft>
          <a:spcPct val="0"/>
        </a:spcAft>
        <a:defRPr sz="900">
          <a:solidFill>
            <a:schemeClr val="tx1"/>
          </a:solidFill>
          <a:latin typeface="+mn-lt"/>
        </a:defRPr>
      </a:lvl5pPr>
      <a:lvl6pPr marL="2514600" indent="-228600" algn="l" rtl="0" eaLnBrk="1" fontAlgn="base" hangingPunct="1">
        <a:spcBef>
          <a:spcPct val="20000"/>
        </a:spcBef>
        <a:spcAft>
          <a:spcPct val="0"/>
        </a:spcAft>
        <a:defRPr sz="900">
          <a:solidFill>
            <a:schemeClr val="tx1"/>
          </a:solidFill>
          <a:latin typeface="+mn-lt"/>
        </a:defRPr>
      </a:lvl6pPr>
      <a:lvl7pPr marL="2971800" indent="-228600" algn="l" rtl="0" eaLnBrk="1" fontAlgn="base" hangingPunct="1">
        <a:spcBef>
          <a:spcPct val="20000"/>
        </a:spcBef>
        <a:spcAft>
          <a:spcPct val="0"/>
        </a:spcAft>
        <a:defRPr sz="900">
          <a:solidFill>
            <a:schemeClr val="tx1"/>
          </a:solidFill>
          <a:latin typeface="+mn-lt"/>
        </a:defRPr>
      </a:lvl7pPr>
      <a:lvl8pPr marL="3429000" indent="-228600" algn="l" rtl="0" eaLnBrk="1" fontAlgn="base" hangingPunct="1">
        <a:spcBef>
          <a:spcPct val="20000"/>
        </a:spcBef>
        <a:spcAft>
          <a:spcPct val="0"/>
        </a:spcAft>
        <a:defRPr sz="900">
          <a:solidFill>
            <a:schemeClr val="tx1"/>
          </a:solidFill>
          <a:latin typeface="+mn-lt"/>
        </a:defRPr>
      </a:lvl8pPr>
      <a:lvl9pPr marL="3886200" indent="-228600" algn="l" rtl="0" eaLnBrk="1" fontAlgn="base" hangingPunct="1">
        <a:spcBef>
          <a:spcPct val="20000"/>
        </a:spcBef>
        <a:spcAft>
          <a:spcPct val="0"/>
        </a:spcAft>
        <a:defRPr sz="9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4"/>
          <p:cNvSpPr>
            <a:spLocks noGrp="1" noChangeArrowheads="1"/>
          </p:cNvSpPr>
          <p:nvPr>
            <p:ph type="title" idx="4294967295"/>
          </p:nvPr>
        </p:nvSpPr>
        <p:spPr bwMode="auto">
          <a:xfrm>
            <a:off x="1633320" y="575543"/>
            <a:ext cx="4498975" cy="576064"/>
          </a:xfrm>
          <a:prstGeom prst="rect">
            <a:avLst/>
          </a:prstGeom>
          <a:noFill/>
          <a:ln>
            <a:miter lim="800000"/>
            <a:headEnd/>
            <a:tailEnd/>
          </a:ln>
        </p:spPr>
        <p:txBody>
          <a:bodyPr lIns="0" tIns="0" rIns="0" bIns="0"/>
          <a:lstStyle/>
          <a:p>
            <a:pPr eaLnBrk="1" hangingPunct="1">
              <a:lnSpc>
                <a:spcPts val="1800"/>
              </a:lnSpc>
            </a:pPr>
            <a:br>
              <a:rPr lang="de-CH" sz="2800" dirty="0">
                <a:solidFill>
                  <a:srgbClr val="009EE0"/>
                </a:solidFill>
                <a:latin typeface="Arial Black" pitchFamily="34" charset="0"/>
              </a:rPr>
            </a:br>
            <a:r>
              <a:rPr lang="de-CH" sz="2800" dirty="0">
                <a:solidFill>
                  <a:srgbClr val="009EE0"/>
                </a:solidFill>
                <a:latin typeface="Arial Black" pitchFamily="34" charset="0"/>
              </a:rPr>
              <a:t>Baustelleninfo</a:t>
            </a:r>
            <a:endParaRPr lang="de-CH" dirty="0">
              <a:solidFill>
                <a:srgbClr val="009EE0"/>
              </a:solidFill>
              <a:latin typeface="Arial Black" pitchFamily="34" charset="0"/>
            </a:endParaRPr>
          </a:p>
        </p:txBody>
      </p:sp>
      <p:sp>
        <p:nvSpPr>
          <p:cNvPr id="11" name="Rectangle 11"/>
          <p:cNvSpPr>
            <a:spLocks noChangeArrowheads="1"/>
          </p:cNvSpPr>
          <p:nvPr/>
        </p:nvSpPr>
        <p:spPr bwMode="auto">
          <a:xfrm>
            <a:off x="1655804" y="1057772"/>
            <a:ext cx="5549081" cy="256480"/>
          </a:xfrm>
          <a:prstGeom prst="rect">
            <a:avLst/>
          </a:prstGeom>
          <a:noFill/>
          <a:ln w="9525">
            <a:noFill/>
            <a:miter lim="800000"/>
            <a:headEnd/>
            <a:tailEnd/>
          </a:ln>
          <a:effectLst/>
        </p:spPr>
        <p:txBody>
          <a:bodyPr wrap="square" lIns="0" tIns="0" rIns="0" bIns="0">
            <a:spAutoFit/>
          </a:bodyPr>
          <a:lstStyle/>
          <a:p>
            <a:pPr>
              <a:lnSpc>
                <a:spcPts val="1000"/>
              </a:lnSpc>
              <a:defRPr/>
            </a:pPr>
            <a:r>
              <a:rPr lang="de-CH" sz="900" dirty="0">
                <a:solidFill>
                  <a:srgbClr val="009EE0"/>
                </a:solidFill>
                <a:cs typeface="+mn-cs"/>
              </a:rPr>
              <a:t>Daniel Mühlethaler, Projektleiter, Projektieren und Realisieren</a:t>
            </a:r>
          </a:p>
          <a:p>
            <a:pPr>
              <a:lnSpc>
                <a:spcPts val="1000"/>
              </a:lnSpc>
              <a:defRPr/>
            </a:pPr>
            <a:r>
              <a:rPr lang="de-CH" sz="900" dirty="0" err="1">
                <a:solidFill>
                  <a:srgbClr val="009EE0"/>
                </a:solidFill>
                <a:cs typeface="+mn-cs"/>
              </a:rPr>
              <a:t>Walcheplatz</a:t>
            </a:r>
            <a:r>
              <a:rPr lang="de-CH" sz="900" dirty="0">
                <a:solidFill>
                  <a:srgbClr val="009EE0"/>
                </a:solidFill>
                <a:cs typeface="+mn-cs"/>
              </a:rPr>
              <a:t> 2, 8090 Zürich, Telefon 043 259 31 10, Mail pr.tba@bd.zh.ch, www.zh.ch/tba</a:t>
            </a:r>
          </a:p>
        </p:txBody>
      </p:sp>
      <p:sp>
        <p:nvSpPr>
          <p:cNvPr id="5" name="Textfeld 4"/>
          <p:cNvSpPr txBox="1"/>
          <p:nvPr/>
        </p:nvSpPr>
        <p:spPr>
          <a:xfrm>
            <a:off x="1633320" y="1557580"/>
            <a:ext cx="1944216" cy="253916"/>
          </a:xfrm>
          <a:prstGeom prst="rect">
            <a:avLst/>
          </a:prstGeom>
          <a:noFill/>
        </p:spPr>
        <p:txBody>
          <a:bodyPr wrap="square" lIns="0" rtlCol="0">
            <a:spAutoFit/>
          </a:bodyPr>
          <a:lstStyle/>
          <a:p>
            <a:r>
              <a:rPr lang="de-CH" sz="1050" dirty="0"/>
              <a:t>Zürich, im August 2026</a:t>
            </a:r>
          </a:p>
        </p:txBody>
      </p:sp>
      <p:sp>
        <p:nvSpPr>
          <p:cNvPr id="9" name="Rectangle 4"/>
          <p:cNvSpPr txBox="1">
            <a:spLocks noChangeArrowheads="1"/>
          </p:cNvSpPr>
          <p:nvPr/>
        </p:nvSpPr>
        <p:spPr bwMode="auto">
          <a:xfrm>
            <a:off x="1651394" y="2106340"/>
            <a:ext cx="5272013" cy="576064"/>
          </a:xfrm>
          <a:prstGeom prst="rect">
            <a:avLst/>
          </a:prstGeom>
          <a:noFill/>
          <a:ln>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ts val="1800"/>
              </a:lnSpc>
              <a:spcBef>
                <a:spcPct val="0"/>
              </a:spcBef>
              <a:spcAft>
                <a:spcPct val="0"/>
              </a:spcAft>
              <a:buClrTx/>
              <a:buSzTx/>
              <a:buFontTx/>
              <a:buNone/>
              <a:tabLst/>
              <a:defRPr/>
            </a:pPr>
            <a:r>
              <a:rPr kumimoji="0" lang="de-CH" sz="1400" b="1" i="0" u="none" strike="noStrike" kern="0" cap="none" spc="0" normalizeH="0" baseline="0" noProof="0" dirty="0">
                <a:ln>
                  <a:noFill/>
                </a:ln>
                <a:solidFill>
                  <a:schemeClr val="tx2"/>
                </a:solidFill>
                <a:effectLst/>
                <a:uLnTx/>
                <a:uFillTx/>
                <a:latin typeface="Arial Black" pitchFamily="34" charset="0"/>
                <a:ea typeface="+mj-ea"/>
                <a:cs typeface="+mj-cs"/>
              </a:rPr>
              <a:t>Andelfingen: Vollsperrung der </a:t>
            </a:r>
            <a:r>
              <a:rPr kumimoji="0" lang="de-CH" sz="1400" b="1" i="0" u="none" strike="noStrike" kern="0" cap="none" spc="0" normalizeH="0" baseline="0" noProof="0">
                <a:ln>
                  <a:noFill/>
                </a:ln>
                <a:solidFill>
                  <a:schemeClr val="tx2"/>
                </a:solidFill>
                <a:effectLst/>
                <a:uLnTx/>
                <a:uFillTx/>
                <a:latin typeface="Arial Black" pitchFamily="34" charset="0"/>
                <a:ea typeface="+mj-ea"/>
                <a:cs typeface="+mj-cs"/>
              </a:rPr>
              <a:t>Flaachtalstrasse </a:t>
            </a:r>
            <a:br>
              <a:rPr kumimoji="0" lang="de-CH" sz="1400" b="1" i="0" u="none" strike="noStrike" kern="0" cap="none" spc="0" normalizeH="0" baseline="0" noProof="0">
                <a:ln>
                  <a:noFill/>
                </a:ln>
                <a:solidFill>
                  <a:schemeClr val="tx2"/>
                </a:solidFill>
                <a:effectLst/>
                <a:uLnTx/>
                <a:uFillTx/>
                <a:latin typeface="Arial Black" pitchFamily="34" charset="0"/>
                <a:ea typeface="+mj-ea"/>
                <a:cs typeface="+mj-cs"/>
              </a:rPr>
            </a:br>
            <a:r>
              <a:rPr kumimoji="0" lang="de-CH" sz="1400" b="1" i="0" u="none" strike="noStrike" kern="0" cap="none" spc="0" normalizeH="0" baseline="0" noProof="0">
                <a:ln>
                  <a:noFill/>
                </a:ln>
                <a:solidFill>
                  <a:schemeClr val="tx2"/>
                </a:solidFill>
                <a:effectLst/>
                <a:uLnTx/>
                <a:uFillTx/>
                <a:latin typeface="Arial Black" pitchFamily="34" charset="0"/>
                <a:ea typeface="+mj-ea"/>
                <a:cs typeface="+mj-cs"/>
              </a:rPr>
              <a:t>vom </a:t>
            </a:r>
            <a:r>
              <a:rPr kumimoji="0" lang="de-CH" sz="1400" b="1" i="0" u="none" strike="noStrike" kern="0" cap="none" spc="0" normalizeH="0" baseline="0" noProof="0" dirty="0">
                <a:ln>
                  <a:noFill/>
                </a:ln>
                <a:solidFill>
                  <a:schemeClr val="tx2"/>
                </a:solidFill>
                <a:effectLst/>
                <a:uLnTx/>
                <a:uFillTx/>
                <a:latin typeface="Arial Black" pitchFamily="34" charset="0"/>
                <a:ea typeface="+mj-ea"/>
                <a:cs typeface="+mj-cs"/>
              </a:rPr>
              <a:t>30. August bis 6. September 2026</a:t>
            </a:r>
          </a:p>
        </p:txBody>
      </p:sp>
      <p:sp>
        <p:nvSpPr>
          <p:cNvPr id="13" name="Rectangle 16"/>
          <p:cNvSpPr>
            <a:spLocks noChangeArrowheads="1"/>
          </p:cNvSpPr>
          <p:nvPr/>
        </p:nvSpPr>
        <p:spPr bwMode="auto">
          <a:xfrm>
            <a:off x="1653177" y="2826420"/>
            <a:ext cx="5285730" cy="7128792"/>
          </a:xfrm>
          <a:prstGeom prst="rect">
            <a:avLst/>
          </a:prstGeom>
          <a:noFill/>
          <a:ln w="9525">
            <a:noFill/>
            <a:miter lim="800000"/>
            <a:headEnd/>
            <a:tailEnd/>
          </a:ln>
        </p:spPr>
        <p:txBody>
          <a:bodyPr lIns="0" tIns="0" rIns="0" bIns="0"/>
          <a:lstStyle/>
          <a:p>
            <a:pPr algn="just">
              <a:lnSpc>
                <a:spcPts val="1300"/>
              </a:lnSpc>
            </a:pPr>
            <a:r>
              <a:rPr lang="de-CH" sz="1100" dirty="0"/>
              <a:t>Sehr geehrte Damen und Herren</a:t>
            </a:r>
          </a:p>
          <a:p>
            <a:pPr algn="just">
              <a:lnSpc>
                <a:spcPts val="1300"/>
              </a:lnSpc>
            </a:pPr>
            <a:endParaRPr lang="de-CH" sz="1100" dirty="0"/>
          </a:p>
          <a:p>
            <a:pPr algn="just">
              <a:lnSpc>
                <a:spcPts val="1300"/>
              </a:lnSpc>
            </a:pPr>
            <a:r>
              <a:rPr lang="de-CH" sz="1100" dirty="0"/>
              <a:t>Die Flaachtalstrasse unterquert von der Weinlandstrasse nach </a:t>
            </a:r>
            <a:r>
              <a:rPr lang="de-CH" sz="1100" dirty="0" err="1"/>
              <a:t>Humlikon</a:t>
            </a:r>
            <a:r>
              <a:rPr lang="de-CH" sz="1100" dirty="0"/>
              <a:t> einen Flur-weg, den Seitenbach und die Bahnlinie. Die Übergänge zwischen der Betonwanne und dem normalen Strassenbelag haben ihre Lebensdauer erreicht und müssen ersetzt werden. Im Zuge dieser Arbeiten wird auf den Seiten ausserdem der Belag saniert. Für diese Arbeiten muss die Flaachtalstrasse für eine Woche komplett </a:t>
            </a:r>
            <a:r>
              <a:rPr lang="de-CH" sz="1100" dirty="0" err="1"/>
              <a:t>ge</a:t>
            </a:r>
            <a:r>
              <a:rPr lang="de-CH" sz="1100" dirty="0"/>
              <a:t>-sperrt werden.</a:t>
            </a:r>
          </a:p>
          <a:p>
            <a:pPr algn="just">
              <a:lnSpc>
                <a:spcPts val="1300"/>
              </a:lnSpc>
            </a:pPr>
            <a:endParaRPr lang="de-CH" sz="1100" dirty="0"/>
          </a:p>
          <a:p>
            <a:pPr algn="just">
              <a:lnSpc>
                <a:spcPts val="1300"/>
              </a:lnSpc>
            </a:pPr>
            <a:r>
              <a:rPr lang="de-CH" sz="1100" dirty="0">
                <a:latin typeface="Arial Black" panose="020B0A04020102020204" pitchFamily="34" charset="0"/>
              </a:rPr>
              <a:t>Die Sperrung beginnt am Sonntag, 30. August, 20.00 Uhr, und dauert voraussichtlich bis am Sonntag, 6. September 2026, 20.00 Uhr.</a:t>
            </a:r>
          </a:p>
          <a:p>
            <a:pPr algn="just">
              <a:lnSpc>
                <a:spcPts val="1300"/>
              </a:lnSpc>
            </a:pPr>
            <a:endParaRPr lang="de-CH" sz="1100" dirty="0"/>
          </a:p>
          <a:p>
            <a:pPr algn="just">
              <a:lnSpc>
                <a:spcPts val="1300"/>
              </a:lnSpc>
            </a:pPr>
            <a:r>
              <a:rPr lang="de-CH" sz="1100" dirty="0"/>
              <a:t>Der Verkehr wird über </a:t>
            </a:r>
            <a:r>
              <a:rPr lang="de-CH" sz="1100" dirty="0" err="1"/>
              <a:t>Humlikon</a:t>
            </a:r>
            <a:r>
              <a:rPr lang="de-CH" sz="1100" dirty="0"/>
              <a:t> und </a:t>
            </a:r>
            <a:r>
              <a:rPr lang="de-CH" sz="1100" dirty="0" err="1"/>
              <a:t>Henggart</a:t>
            </a:r>
            <a:r>
              <a:rPr lang="de-CH" sz="1100" dirty="0"/>
              <a:t> umgeleitet (siehe Plan auf der Rück-seite). Für den Fuss- und Veloverkehr gibt es eine lokale Umleitung.</a:t>
            </a:r>
          </a:p>
          <a:p>
            <a:pPr algn="just">
              <a:lnSpc>
                <a:spcPts val="1300"/>
              </a:lnSpc>
            </a:pPr>
            <a:endParaRPr lang="de-CH" sz="1100" dirty="0"/>
          </a:p>
          <a:p>
            <a:pPr algn="just">
              <a:lnSpc>
                <a:spcPts val="1300"/>
              </a:lnSpc>
            </a:pPr>
            <a:r>
              <a:rPr lang="de-CH" sz="1100" dirty="0"/>
              <a:t>Wir danken Ihnen für Ihr Verständnis. Bei Fragen und Anliegen stehe ich Ihnen jederzeit gerne zur Verfügung.</a:t>
            </a:r>
          </a:p>
          <a:p>
            <a:pPr algn="just">
              <a:lnSpc>
                <a:spcPts val="1300"/>
              </a:lnSpc>
            </a:pPr>
            <a:endParaRPr lang="de-CH" sz="1100" dirty="0"/>
          </a:p>
          <a:p>
            <a:pPr algn="just">
              <a:lnSpc>
                <a:spcPts val="1300"/>
              </a:lnSpc>
            </a:pPr>
            <a:r>
              <a:rPr lang="de-CH" sz="1100" dirty="0"/>
              <a:t>Freundliche Grüsse</a:t>
            </a:r>
          </a:p>
          <a:p>
            <a:pPr algn="just">
              <a:lnSpc>
                <a:spcPts val="1300"/>
              </a:lnSpc>
            </a:pPr>
            <a:endParaRPr lang="de-CH" sz="1100" dirty="0"/>
          </a:p>
          <a:p>
            <a:pPr>
              <a:lnSpc>
                <a:spcPts val="1300"/>
              </a:lnSpc>
            </a:pPr>
            <a:r>
              <a:rPr lang="de-CH" sz="1100" b="1" dirty="0">
                <a:latin typeface="Arial Black" pitchFamily="34" charset="0"/>
              </a:rPr>
              <a:t>Tiefbauamt</a:t>
            </a:r>
            <a:endParaRPr lang="de-CH" sz="1100" b="1" dirty="0">
              <a:solidFill>
                <a:srgbClr val="FF0000"/>
              </a:solidFill>
              <a:latin typeface="Arial Black" pitchFamily="34" charset="0"/>
            </a:endParaRPr>
          </a:p>
          <a:p>
            <a:pPr>
              <a:lnSpc>
                <a:spcPts val="1300"/>
              </a:lnSpc>
            </a:pPr>
            <a:r>
              <a:rPr lang="de-CH" sz="1100" dirty="0"/>
              <a:t>Projektieren und Realisieren</a:t>
            </a:r>
            <a:endParaRPr lang="de-CH" sz="1100" dirty="0">
              <a:solidFill>
                <a:srgbClr val="FF0000"/>
              </a:solidFill>
            </a:endParaRPr>
          </a:p>
          <a:p>
            <a:pPr>
              <a:lnSpc>
                <a:spcPts val="1300"/>
              </a:lnSpc>
            </a:pPr>
            <a:endParaRPr lang="de-CH" sz="1100" dirty="0"/>
          </a:p>
          <a:p>
            <a:pPr>
              <a:lnSpc>
                <a:spcPts val="1300"/>
              </a:lnSpc>
            </a:pPr>
            <a:endParaRPr lang="de-CH" sz="1100" dirty="0"/>
          </a:p>
          <a:p>
            <a:pPr>
              <a:lnSpc>
                <a:spcPts val="1300"/>
              </a:lnSpc>
            </a:pPr>
            <a:endParaRPr lang="de-CH" sz="1100" dirty="0"/>
          </a:p>
          <a:p>
            <a:pPr>
              <a:lnSpc>
                <a:spcPts val="1300"/>
              </a:lnSpc>
            </a:pPr>
            <a:r>
              <a:rPr lang="de-CH" sz="1100" dirty="0"/>
              <a:t>Daniel Mühlethaler, Projektleiter</a:t>
            </a:r>
          </a:p>
        </p:txBody>
      </p:sp>
      <p:pic>
        <p:nvPicPr>
          <p:cNvPr id="10" name="Grafik 9">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255" y="9181340"/>
            <a:ext cx="1138060" cy="115228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Grp="1" noChangeArrowheads="1"/>
          </p:cNvSpPr>
          <p:nvPr>
            <p:ph type="title" idx="4294967295"/>
          </p:nvPr>
        </p:nvSpPr>
        <p:spPr bwMode="auto">
          <a:xfrm>
            <a:off x="1657920" y="556072"/>
            <a:ext cx="4498975" cy="576064"/>
          </a:xfrm>
          <a:prstGeom prst="rect">
            <a:avLst/>
          </a:prstGeom>
          <a:noFill/>
          <a:ln>
            <a:miter lim="800000"/>
            <a:headEnd/>
            <a:tailEnd/>
          </a:ln>
        </p:spPr>
        <p:txBody>
          <a:bodyPr lIns="0" tIns="0" rIns="0" bIns="0"/>
          <a:lstStyle/>
          <a:p>
            <a:pPr eaLnBrk="1" hangingPunct="1">
              <a:lnSpc>
                <a:spcPts val="1800"/>
              </a:lnSpc>
            </a:pPr>
            <a:br>
              <a:rPr lang="de-CH" sz="2000" dirty="0">
                <a:solidFill>
                  <a:srgbClr val="009EE0"/>
                </a:solidFill>
                <a:latin typeface="Arial Black" pitchFamily="34" charset="0"/>
              </a:rPr>
            </a:br>
            <a:r>
              <a:rPr lang="de-CH" sz="2000" dirty="0">
                <a:solidFill>
                  <a:srgbClr val="009EE0"/>
                </a:solidFill>
                <a:latin typeface="Arial Black" pitchFamily="34" charset="0"/>
              </a:rPr>
              <a:t>Übersichtsplan</a:t>
            </a:r>
            <a:br>
              <a:rPr lang="de-CH" dirty="0">
                <a:solidFill>
                  <a:srgbClr val="009EE0"/>
                </a:solidFill>
                <a:latin typeface="Arial Black" pitchFamily="34" charset="0"/>
              </a:rPr>
            </a:br>
            <a:endParaRPr lang="de-CH" dirty="0">
              <a:solidFill>
                <a:srgbClr val="009EE0"/>
              </a:solidFill>
              <a:latin typeface="Arial Black" pitchFamily="34" charset="0"/>
            </a:endParaRPr>
          </a:p>
        </p:txBody>
      </p:sp>
      <p:pic>
        <p:nvPicPr>
          <p:cNvPr id="5" name="Grafik 4">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255" y="9181340"/>
            <a:ext cx="1138060" cy="1152285"/>
          </a:xfrm>
          <a:prstGeom prst="rect">
            <a:avLst/>
          </a:prstGeom>
        </p:spPr>
      </p:pic>
      <p:sp>
        <p:nvSpPr>
          <p:cNvPr id="2" name="Textfeld 1">
            <a:extLst>
              <a:ext uri="{FF2B5EF4-FFF2-40B4-BE49-F238E27FC236}">
                <a16:creationId xmlns:a16="http://schemas.microsoft.com/office/drawing/2014/main" id="{F9622717-37A1-FDBD-4ADF-75806417C887}"/>
              </a:ext>
            </a:extLst>
          </p:cNvPr>
          <p:cNvSpPr txBox="1"/>
          <p:nvPr/>
        </p:nvSpPr>
        <p:spPr>
          <a:xfrm>
            <a:off x="5652839" y="343854"/>
            <a:ext cx="1512168" cy="923330"/>
          </a:xfrm>
          <a:prstGeom prst="rect">
            <a:avLst/>
          </a:prstGeom>
          <a:solidFill>
            <a:srgbClr val="009EE0"/>
          </a:solidFill>
        </p:spPr>
        <p:txBody>
          <a:bodyPr wrap="square" rtlCol="0">
            <a:spAutoFit/>
          </a:bodyPr>
          <a:lstStyle/>
          <a:p>
            <a:r>
              <a:rPr lang="de-CH" dirty="0">
                <a:solidFill>
                  <a:schemeClr val="bg1"/>
                </a:solidFill>
                <a:latin typeface="Arial Black" panose="020B0A04020102020204" pitchFamily="34" charset="0"/>
              </a:rPr>
              <a:t>Das</a:t>
            </a:r>
            <a:br>
              <a:rPr lang="de-CH" dirty="0">
                <a:solidFill>
                  <a:schemeClr val="bg1"/>
                </a:solidFill>
                <a:latin typeface="Arial Black" panose="020B0A04020102020204" pitchFamily="34" charset="0"/>
              </a:rPr>
            </a:br>
            <a:r>
              <a:rPr lang="de-CH" dirty="0">
                <a:solidFill>
                  <a:schemeClr val="bg1"/>
                </a:solidFill>
                <a:latin typeface="Arial Black" panose="020B0A04020102020204" pitchFamily="34" charset="0"/>
              </a:rPr>
              <a:t>sind</a:t>
            </a:r>
            <a:br>
              <a:rPr lang="de-CH" dirty="0">
                <a:solidFill>
                  <a:schemeClr val="bg1"/>
                </a:solidFill>
                <a:latin typeface="Arial Black" panose="020B0A04020102020204" pitchFamily="34" charset="0"/>
              </a:rPr>
            </a:br>
            <a:r>
              <a:rPr lang="de-CH" dirty="0">
                <a:solidFill>
                  <a:schemeClr val="bg1"/>
                </a:solidFill>
                <a:latin typeface="Arial Black" panose="020B0A04020102020204" pitchFamily="34" charset="0"/>
              </a:rPr>
              <a:t>wir:</a:t>
            </a:r>
          </a:p>
        </p:txBody>
      </p:sp>
      <p:pic>
        <p:nvPicPr>
          <p:cNvPr id="6" name="Grafik 5">
            <a:extLst>
              <a:ext uri="{FF2B5EF4-FFF2-40B4-BE49-F238E27FC236}">
                <a16:creationId xmlns:a16="http://schemas.microsoft.com/office/drawing/2014/main" id="{1EC92C59-E18C-ECB6-BC6F-2644B3360B2E}"/>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680" t="7160" r="9680" b="7160"/>
          <a:stretch/>
        </p:blipFill>
        <p:spPr>
          <a:xfrm>
            <a:off x="6331011" y="398685"/>
            <a:ext cx="761987" cy="809611"/>
          </a:xfrm>
          <a:prstGeom prst="rect">
            <a:avLst/>
          </a:prstGeom>
        </p:spPr>
      </p:pic>
      <p:pic>
        <p:nvPicPr>
          <p:cNvPr id="19" name="Grafik 18">
            <a:extLst>
              <a:ext uri="{FF2B5EF4-FFF2-40B4-BE49-F238E27FC236}">
                <a16:creationId xmlns:a16="http://schemas.microsoft.com/office/drawing/2014/main" id="{A9AE17C9-1B3C-D94B-5B75-5B7DBB4E0D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8911" y="1770927"/>
            <a:ext cx="5337573" cy="6090578"/>
          </a:xfrm>
          <a:prstGeom prst="rect">
            <a:avLst/>
          </a:prstGeom>
        </p:spPr>
      </p:pic>
      <p:sp>
        <p:nvSpPr>
          <p:cNvPr id="13" name="Textfeld 12">
            <a:extLst>
              <a:ext uri="{FF2B5EF4-FFF2-40B4-BE49-F238E27FC236}">
                <a16:creationId xmlns:a16="http://schemas.microsoft.com/office/drawing/2014/main" id="{3FB37BF5-3ADE-7A5A-C4C6-5017D3297F48}"/>
              </a:ext>
            </a:extLst>
          </p:cNvPr>
          <p:cNvSpPr txBox="1"/>
          <p:nvPr/>
        </p:nvSpPr>
        <p:spPr>
          <a:xfrm>
            <a:off x="1332359" y="7339499"/>
            <a:ext cx="1984407" cy="569387"/>
          </a:xfrm>
          <a:prstGeom prst="rect">
            <a:avLst/>
          </a:prstGeom>
          <a:solidFill>
            <a:schemeClr val="bg1"/>
          </a:solidFill>
          <a:ln>
            <a:solidFill>
              <a:srgbClr val="FF0000"/>
            </a:solidFill>
          </a:ln>
        </p:spPr>
        <p:txBody>
          <a:bodyPr wrap="square" rtlCol="0">
            <a:spAutoFit/>
          </a:bodyPr>
          <a:lstStyle/>
          <a:p>
            <a:pPr>
              <a:tabLst>
                <a:tab pos="266700" algn="l"/>
              </a:tabLst>
            </a:pPr>
            <a:endParaRPr lang="de-CH" sz="200" dirty="0">
              <a:latin typeface="Arial Black" pitchFamily="34" charset="0"/>
            </a:endParaRPr>
          </a:p>
          <a:p>
            <a:pPr>
              <a:spcAft>
                <a:spcPts val="600"/>
              </a:spcAft>
              <a:tabLst>
                <a:tab pos="358775" algn="l"/>
              </a:tabLst>
            </a:pPr>
            <a:r>
              <a:rPr lang="de-CH" sz="1200" dirty="0">
                <a:latin typeface="Arial Black" pitchFamily="34" charset="0"/>
              </a:rPr>
              <a:t>   Vollsperrung</a:t>
            </a:r>
          </a:p>
          <a:p>
            <a:pPr>
              <a:spcAft>
                <a:spcPts val="600"/>
              </a:spcAft>
              <a:tabLst>
                <a:tab pos="358775" algn="l"/>
              </a:tabLst>
            </a:pPr>
            <a:r>
              <a:rPr lang="de-CH" sz="1200" dirty="0">
                <a:latin typeface="Arial Black" pitchFamily="34" charset="0"/>
              </a:rPr>
              <a:t>   Umleitungsstrecke</a:t>
            </a:r>
          </a:p>
        </p:txBody>
      </p:sp>
      <p:sp>
        <p:nvSpPr>
          <p:cNvPr id="15" name="Rechteck 14">
            <a:extLst>
              <a:ext uri="{FF2B5EF4-FFF2-40B4-BE49-F238E27FC236}">
                <a16:creationId xmlns:a16="http://schemas.microsoft.com/office/drawing/2014/main" id="{F169D2BC-11FF-2B3E-3D5D-977272497FEC}"/>
              </a:ext>
            </a:extLst>
          </p:cNvPr>
          <p:cNvSpPr/>
          <p:nvPr/>
        </p:nvSpPr>
        <p:spPr>
          <a:xfrm>
            <a:off x="1355593" y="7395814"/>
            <a:ext cx="180000" cy="180000"/>
          </a:xfrm>
          <a:prstGeom prst="rect">
            <a:avLst/>
          </a:prstGeom>
          <a:solidFill>
            <a:srgbClr val="FF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7" name="Rechteck 16">
            <a:extLst>
              <a:ext uri="{FF2B5EF4-FFF2-40B4-BE49-F238E27FC236}">
                <a16:creationId xmlns:a16="http://schemas.microsoft.com/office/drawing/2014/main" id="{36E6BBE6-7524-9F4F-60F9-E72CBD0A2F0E}"/>
              </a:ext>
            </a:extLst>
          </p:cNvPr>
          <p:cNvSpPr/>
          <p:nvPr/>
        </p:nvSpPr>
        <p:spPr>
          <a:xfrm>
            <a:off x="1356530" y="7681505"/>
            <a:ext cx="180000" cy="180000"/>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cSld>
  <p:clrMapOvr>
    <a:masterClrMapping/>
  </p:clrMapOvr>
</p:sld>
</file>

<file path=ppt/theme/theme1.xml><?xml version="1.0" encoding="utf-8"?>
<a:theme xmlns:a="http://schemas.openxmlformats.org/drawingml/2006/main" name="Standarddesign">
  <a:themeElements>
    <a:clrScheme name="Benutzerdefinier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B0F0"/>
      </a:hlink>
      <a:folHlink>
        <a:srgbClr val="99CC00"/>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011.00.11 Baustelleninfo.pptx" id="{E218A686-F374-4B89-92F2-0C5050D4A158}" vid="{20C04C26-ADAC-4977-A21A-CD5F21787469}"/>
    </a:ext>
  </a:ext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Vorlage 011.00.11 Baustelleninfo</Template>
  <TotalTime>0</TotalTime>
  <Words>222</Words>
  <Application>Microsoft Office PowerPoint</Application>
  <PresentationFormat>Benutzerdefiniert</PresentationFormat>
  <Paragraphs>28</Paragraphs>
  <Slides>2</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2</vt:i4>
      </vt:variant>
    </vt:vector>
  </HeadingPairs>
  <TitlesOfParts>
    <vt:vector size="5" baseType="lpstr">
      <vt:lpstr>Arial</vt:lpstr>
      <vt:lpstr>Arial Black</vt:lpstr>
      <vt:lpstr>Standarddesign</vt:lpstr>
      <vt:lpstr> Baustelleninfo</vt:lpstr>
      <vt:lpstr> Übersichtsplan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Sascha Rhyner</dc:creator>
  <cp:lastModifiedBy>Thomas Maag</cp:lastModifiedBy>
  <cp:revision>10</cp:revision>
  <dcterms:created xsi:type="dcterms:W3CDTF">2026-08-12T09:11:19Z</dcterms:created>
  <dcterms:modified xsi:type="dcterms:W3CDTF">2026-08-14T12:59:26Z</dcterms:modified>
</cp:coreProperties>
</file>